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91" r:id="rId2"/>
    <p:sldId id="257" r:id="rId3"/>
    <p:sldId id="290" r:id="rId4"/>
    <p:sldId id="258" r:id="rId5"/>
    <p:sldId id="297" r:id="rId6"/>
    <p:sldId id="298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33"/>
    <a:srgbClr val="FFFF66"/>
    <a:srgbClr val="FFFF00"/>
    <a:srgbClr val="FF0000"/>
    <a:srgbClr val="008000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279" y="0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561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279" y="8685561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 defTabSz="913674">
              <a:defRPr sz="1200"/>
            </a:lvl1pPr>
          </a:lstStyle>
          <a:p>
            <a:fld id="{ED11E4FB-5035-4BA2-80AA-65E6391409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1504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6446-8AD5-46BC-91E0-F19218F9F1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4191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D2F40-53CD-46EF-A473-6C5032F7C3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041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4B00B-7D3F-40DC-9982-EE741CB6D8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2864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3E8F3-B51C-4BB8-B3C5-D57F8A29BF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360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FEE79-56D6-40C2-8F14-DF9C5ED956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4218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E8DD7-9713-4E6E-B16D-5B00F4D1A5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8736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4D95B-7AEC-4B74-A96B-D44304EA9F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6475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58BCF-8479-4A42-93A1-7E6C7255E2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0950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9138C-1840-469B-A0D0-55949DE707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0871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1EFF1D-42FA-4C12-8F83-473177B031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8601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11543-CF6A-486A-8611-1090FA1A2E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7866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6B11C30-949C-4435-9972-13028D22D89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algn="l"/>
            <a:r>
              <a:rPr lang="en-US" sz="3600" dirty="0" err="1" smtClean="0">
                <a:solidFill>
                  <a:srgbClr val="FF0000"/>
                </a:solidFill>
              </a:rPr>
              <a:t>Proposito</a:t>
            </a:r>
            <a:r>
              <a:rPr lang="en-US" sz="3600" dirty="0" smtClean="0">
                <a:solidFill>
                  <a:srgbClr val="FF0000"/>
                </a:solidFill>
              </a:rPr>
              <a:t> 70b			  </a:t>
            </a:r>
            <a:r>
              <a:rPr lang="en-US" sz="3600" dirty="0" smtClean="0">
                <a:solidFill>
                  <a:srgbClr val="00B050"/>
                </a:solidFill>
              </a:rPr>
              <a:t>11/05/17</a:t>
            </a:r>
            <a:r>
              <a:rPr lang="en-US" sz="3600" dirty="0" smtClean="0">
                <a:solidFill>
                  <a:srgbClr val="FF0000"/>
                </a:solidFill>
              </a:rPr>
              <a:t/>
            </a:r>
            <a:br>
              <a:rPr lang="en-US" sz="3600" dirty="0" smtClean="0">
                <a:solidFill>
                  <a:srgbClr val="FF0000"/>
                </a:solidFill>
              </a:rPr>
            </a:br>
            <a:r>
              <a:rPr lang="en-US" sz="3600" dirty="0" err="1" smtClean="0">
                <a:solidFill>
                  <a:srgbClr val="FF0000"/>
                </a:solidFill>
              </a:rPr>
              <a:t>Actividad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Incial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84237"/>
            <a:ext cx="8991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Copy and choose the correct </a:t>
            </a:r>
            <a:r>
              <a:rPr lang="en-US" sz="2800" i="1" dirty="0" smtClean="0"/>
              <a:t>preposition + article </a:t>
            </a:r>
            <a:r>
              <a:rPr lang="en-US" sz="2800" dirty="0" smtClean="0"/>
              <a:t>combination.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El auto es _______ </a:t>
            </a:r>
            <a:r>
              <a:rPr lang="en-US" sz="2800" dirty="0" err="1" smtClean="0"/>
              <a:t>profesora</a:t>
            </a:r>
            <a:r>
              <a:rPr lang="en-US" sz="2800" dirty="0" smtClean="0"/>
              <a:t> de ingles.</a:t>
            </a:r>
          </a:p>
          <a:p>
            <a:pPr marL="0" indent="0">
              <a:buNone/>
            </a:pPr>
            <a:r>
              <a:rPr lang="en-US" sz="2800" dirty="0" smtClean="0"/>
              <a:t>	a. a la		b. de la</a:t>
            </a:r>
          </a:p>
          <a:p>
            <a:pPr marL="0" indent="0">
              <a:buNone/>
            </a:pPr>
            <a:r>
              <a:rPr lang="en-US" sz="2800" dirty="0" smtClean="0"/>
              <a:t>2. Los </a:t>
            </a:r>
            <a:r>
              <a:rPr lang="en-US" sz="2800" dirty="0" err="1" smtClean="0"/>
              <a:t>libros</a:t>
            </a:r>
            <a:r>
              <a:rPr lang="en-US" sz="2800" dirty="0" smtClean="0"/>
              <a:t> son ______ amigo de Jose.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a. del			b. </a:t>
            </a:r>
            <a:r>
              <a:rPr lang="en-US" sz="2800" dirty="0"/>
              <a:t>a</a:t>
            </a:r>
            <a:r>
              <a:rPr lang="en-US" sz="2800" dirty="0" smtClean="0"/>
              <a:t>l</a:t>
            </a:r>
          </a:p>
          <a:p>
            <a:pPr marL="0" indent="0">
              <a:buNone/>
            </a:pPr>
            <a:r>
              <a:rPr lang="en-US" sz="2800" dirty="0" smtClean="0"/>
              <a:t>3. Las </a:t>
            </a:r>
            <a:r>
              <a:rPr lang="en-US" sz="2800" dirty="0" err="1" smtClean="0"/>
              <a:t>amigas</a:t>
            </a:r>
            <a:r>
              <a:rPr lang="en-US" sz="2800" dirty="0" smtClean="0"/>
              <a:t> van _____ </a:t>
            </a:r>
            <a:r>
              <a:rPr lang="en-US" sz="2800" dirty="0" err="1" smtClean="0"/>
              <a:t>escuela</a:t>
            </a:r>
            <a:r>
              <a:rPr lang="en-US" sz="2800" dirty="0" smtClean="0"/>
              <a:t> a pie.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a. a la		b. de la</a:t>
            </a:r>
          </a:p>
          <a:p>
            <a:pPr marL="0" indent="0">
              <a:buNone/>
            </a:pPr>
            <a:r>
              <a:rPr lang="en-US" sz="2800" dirty="0" smtClean="0"/>
              <a:t>4. </a:t>
            </a:r>
            <a:r>
              <a:rPr lang="en-US" sz="2800" dirty="0" err="1" smtClean="0"/>
              <a:t>Mi</a:t>
            </a:r>
            <a:r>
              <a:rPr lang="en-US" sz="2800" dirty="0" smtClean="0"/>
              <a:t> </a:t>
            </a:r>
            <a:r>
              <a:rPr lang="en-US" sz="2800" dirty="0" err="1" smtClean="0"/>
              <a:t>madre</a:t>
            </a:r>
            <a:r>
              <a:rPr lang="en-US" sz="2800" dirty="0" smtClean="0"/>
              <a:t> </a:t>
            </a:r>
            <a:r>
              <a:rPr lang="en-US" sz="2800" dirty="0" err="1" smtClean="0"/>
              <a:t>mira</a:t>
            </a:r>
            <a:r>
              <a:rPr lang="en-US" sz="2800" dirty="0" smtClean="0"/>
              <a:t> _____ </a:t>
            </a:r>
            <a:r>
              <a:rPr lang="en-US" sz="2800" dirty="0" err="1" smtClean="0"/>
              <a:t>amigas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a. de las		b. a las</a:t>
            </a:r>
          </a:p>
          <a:p>
            <a:pPr marL="0" indent="0">
              <a:buNone/>
            </a:pPr>
            <a:r>
              <a:rPr lang="en-US" sz="2800" dirty="0" smtClean="0"/>
              <a:t>5. Jose </a:t>
            </a:r>
            <a:r>
              <a:rPr lang="en-US" sz="2800" dirty="0" err="1" smtClean="0"/>
              <a:t>necesita</a:t>
            </a:r>
            <a:r>
              <a:rPr lang="en-US" sz="2800" dirty="0" smtClean="0"/>
              <a:t> </a:t>
            </a:r>
            <a:r>
              <a:rPr lang="en-US" sz="2800" dirty="0" err="1" smtClean="0"/>
              <a:t>los</a:t>
            </a:r>
            <a:r>
              <a:rPr lang="en-US" sz="2800" dirty="0" smtClean="0"/>
              <a:t> </a:t>
            </a:r>
            <a:r>
              <a:rPr lang="en-US" sz="2800" dirty="0" err="1" smtClean="0"/>
              <a:t>apuntes</a:t>
            </a:r>
            <a:r>
              <a:rPr lang="en-US" sz="2800" dirty="0" smtClean="0"/>
              <a:t> _____ amigo.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a. del		b. al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247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/>
          <a:lstStyle/>
          <a:p>
            <a:r>
              <a:rPr lang="en-US" altLang="en-US" sz="4000" dirty="0" err="1">
                <a:solidFill>
                  <a:srgbClr val="008000"/>
                </a:solidFill>
              </a:rPr>
              <a:t>Repaso</a:t>
            </a:r>
            <a:r>
              <a:rPr lang="en-US" altLang="en-US" sz="4000" dirty="0">
                <a:solidFill>
                  <a:srgbClr val="008000"/>
                </a:solidFill>
              </a:rPr>
              <a:t> de </a:t>
            </a:r>
            <a:r>
              <a:rPr lang="en-US" altLang="en-US" sz="4000" dirty="0" err="1">
                <a:solidFill>
                  <a:srgbClr val="008000"/>
                </a:solidFill>
              </a:rPr>
              <a:t>las</a:t>
            </a:r>
            <a:r>
              <a:rPr lang="en-US" altLang="en-US" sz="4000" dirty="0">
                <a:solidFill>
                  <a:srgbClr val="008000"/>
                </a:solidFill>
              </a:rPr>
              <a:t> CONTRACCIONES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What does “A” mean?</a:t>
            </a:r>
          </a:p>
          <a:p>
            <a:pPr>
              <a:lnSpc>
                <a:spcPct val="90000"/>
              </a:lnSpc>
            </a:pPr>
            <a:r>
              <a:rPr lang="en-US" altLang="en-US"/>
              <a:t>What does “De” mean?</a:t>
            </a:r>
          </a:p>
          <a:p>
            <a:pPr>
              <a:lnSpc>
                <a:spcPct val="90000"/>
              </a:lnSpc>
            </a:pPr>
            <a:r>
              <a:rPr lang="en-US" altLang="en-US"/>
              <a:t>What are the definate articles in Spanish?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</a:t>
            </a:r>
            <a:r>
              <a:rPr lang="en-US" altLang="en-US">
                <a:solidFill>
                  <a:srgbClr val="0000FF"/>
                </a:solidFill>
              </a:rPr>
              <a:t>El</a:t>
            </a:r>
            <a:endParaRPr lang="en-US" altLang="en-US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</a:t>
            </a:r>
            <a:r>
              <a:rPr lang="en-US" altLang="en-US">
                <a:solidFill>
                  <a:srgbClr val="0000FF"/>
                </a:solidFill>
              </a:rPr>
              <a:t>La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</a:t>
            </a:r>
            <a:r>
              <a:rPr lang="en-US" altLang="en-US">
                <a:solidFill>
                  <a:srgbClr val="0000FF"/>
                </a:solidFill>
              </a:rPr>
              <a:t>Los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</a:t>
            </a:r>
            <a:r>
              <a:rPr lang="en-US" altLang="en-US">
                <a:solidFill>
                  <a:srgbClr val="0000FF"/>
                </a:solidFill>
              </a:rPr>
              <a:t>Las</a:t>
            </a:r>
            <a:endParaRPr lang="en-US" altLang="en-US"/>
          </a:p>
          <a:p>
            <a:pPr>
              <a:lnSpc>
                <a:spcPct val="90000"/>
              </a:lnSpc>
            </a:pPr>
            <a:r>
              <a:rPr lang="en-US" altLang="en-US"/>
              <a:t>What do they mean in English?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800600" y="1295400"/>
            <a:ext cx="22129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dirty="0">
                <a:solidFill>
                  <a:srgbClr val="0000FF"/>
                </a:solidFill>
              </a:rPr>
              <a:t>To , toward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4953000" y="1858963"/>
            <a:ext cx="18748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>
                <a:solidFill>
                  <a:srgbClr val="0000FF"/>
                </a:solidFill>
              </a:rPr>
              <a:t>of , about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477000" y="5029200"/>
            <a:ext cx="9969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>
                <a:solidFill>
                  <a:srgbClr val="0000FF"/>
                </a:solidFill>
              </a:rPr>
              <a:t>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318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smtClean="0">
                <a:solidFill>
                  <a:srgbClr val="008000"/>
                </a:solidFill>
              </a:rPr>
              <a:t>II-</a:t>
            </a:r>
            <a:r>
              <a:rPr lang="en-US" sz="2800" smtClean="0"/>
              <a:t> </a:t>
            </a:r>
            <a:r>
              <a:rPr lang="en-US" sz="2800" dirty="0" smtClean="0"/>
              <a:t>Copy and choose the correct completion for each.</a:t>
            </a: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sz="2800" dirty="0" err="1" smtClean="0"/>
              <a:t>Escuchamos</a:t>
            </a:r>
            <a:r>
              <a:rPr lang="en-US" sz="2800" dirty="0" smtClean="0"/>
              <a:t> ____ </a:t>
            </a:r>
            <a:r>
              <a:rPr lang="en-US" sz="2800" dirty="0" err="1" smtClean="0"/>
              <a:t>profesor</a:t>
            </a:r>
            <a:r>
              <a:rPr lang="en-US" sz="2800" dirty="0" smtClean="0"/>
              <a:t>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el	 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al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2. </a:t>
            </a:r>
            <a:r>
              <a:rPr lang="en-US" sz="2800" dirty="0" err="1" smtClean="0"/>
              <a:t>Escuchamos</a:t>
            </a:r>
            <a:r>
              <a:rPr lang="en-US" sz="2800" dirty="0" smtClean="0"/>
              <a:t> ____ CD.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el         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al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3. </a:t>
            </a:r>
            <a:r>
              <a:rPr lang="en-US" sz="2800" dirty="0" err="1" smtClean="0"/>
              <a:t>Miro</a:t>
            </a:r>
            <a:r>
              <a:rPr lang="en-US" sz="2800" dirty="0" smtClean="0"/>
              <a:t> _____ television.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la	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 la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4. </a:t>
            </a:r>
            <a:r>
              <a:rPr lang="en-US" sz="2800" dirty="0" err="1" smtClean="0"/>
              <a:t>Miro</a:t>
            </a:r>
            <a:r>
              <a:rPr lang="en-US" sz="2800" dirty="0" smtClean="0"/>
              <a:t> _____ </a:t>
            </a:r>
            <a:r>
              <a:rPr lang="en-US" sz="2800" dirty="0" err="1" smtClean="0"/>
              <a:t>profesora</a:t>
            </a:r>
            <a:r>
              <a:rPr lang="en-US" sz="2800" dirty="0" smtClean="0"/>
              <a:t>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la 	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 la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5. </a:t>
            </a:r>
            <a:r>
              <a:rPr lang="en-US" sz="2800" dirty="0" err="1" smtClean="0"/>
              <a:t>Miran</a:t>
            </a:r>
            <a:r>
              <a:rPr lang="en-US" sz="2800" dirty="0" smtClean="0"/>
              <a:t> _____ </a:t>
            </a:r>
            <a:r>
              <a:rPr lang="en-US" sz="2800" dirty="0" err="1" smtClean="0"/>
              <a:t>amigas</a:t>
            </a:r>
            <a:r>
              <a:rPr lang="en-US" sz="2800" dirty="0" smtClean="0"/>
              <a:t> de Rosa.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err="1" smtClean="0"/>
              <a:t>las</a:t>
            </a:r>
            <a:r>
              <a:rPr lang="en-US" sz="2800" dirty="0" smtClean="0"/>
              <a:t>	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 </a:t>
            </a:r>
            <a:r>
              <a:rPr lang="en-US" sz="2800" dirty="0" err="1" smtClean="0"/>
              <a:t>las</a:t>
            </a:r>
            <a:endParaRPr lang="en-US" sz="2800" dirty="0"/>
          </a:p>
          <a:p>
            <a:pPr marL="514350" indent="-514350">
              <a:buClr>
                <a:srgbClr val="FFC000"/>
              </a:buClr>
              <a:buAutoNum type="arabicPeriod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7597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"/>
            <a:ext cx="8229600" cy="6553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When </a:t>
            </a:r>
            <a:r>
              <a:rPr lang="en-US" altLang="en-US" b="1">
                <a:solidFill>
                  <a:srgbClr val="FF0000"/>
                </a:solidFill>
              </a:rPr>
              <a:t>a</a:t>
            </a:r>
            <a:r>
              <a:rPr lang="en-US" altLang="en-US"/>
              <a:t> or </a:t>
            </a:r>
            <a:r>
              <a:rPr lang="en-US" altLang="en-US" b="1">
                <a:solidFill>
                  <a:srgbClr val="FF0000"/>
                </a:solidFill>
              </a:rPr>
              <a:t>de</a:t>
            </a:r>
            <a:r>
              <a:rPr lang="en-US" altLang="en-US"/>
              <a:t> precedes the definite article </a:t>
            </a:r>
            <a:r>
              <a:rPr lang="en-US" altLang="en-US" b="1">
                <a:solidFill>
                  <a:srgbClr val="008000"/>
                </a:solidFill>
              </a:rPr>
              <a:t>el</a:t>
            </a:r>
            <a:r>
              <a:rPr lang="en-US" altLang="en-US"/>
              <a:t>, the two words combine to form a contraction. That is, two words become one.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 +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=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>
                <a:solidFill>
                  <a:srgbClr val="008000"/>
                </a:solidFill>
              </a:rPr>
              <a:t>l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>
                <a:solidFill>
                  <a:srgbClr val="FF0000"/>
                </a:solidFill>
              </a:rPr>
              <a:t>De</a:t>
            </a:r>
            <a:r>
              <a:rPr lang="en-US" altLang="en-US"/>
              <a:t> +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= </a:t>
            </a:r>
            <a:r>
              <a:rPr lang="en-US" altLang="en-US">
                <a:solidFill>
                  <a:srgbClr val="FF0000"/>
                </a:solidFill>
              </a:rPr>
              <a:t>de</a:t>
            </a:r>
            <a:r>
              <a:rPr lang="en-US" altLang="en-US">
                <a:solidFill>
                  <a:srgbClr val="008000"/>
                </a:solidFill>
              </a:rPr>
              <a:t>l</a:t>
            </a:r>
          </a:p>
          <a:p>
            <a:pPr>
              <a:lnSpc>
                <a:spcPct val="90000"/>
              </a:lnSpc>
            </a:pPr>
            <a:r>
              <a:rPr lang="en-US" altLang="en-US"/>
              <a:t>Personal</a:t>
            </a:r>
            <a:r>
              <a:rPr lang="en-US" altLang="en-US">
                <a:solidFill>
                  <a:srgbClr val="008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:  You use a “personal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” when whatever action is ocurring is directed to a person.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i="1">
                <a:latin typeface="Times New Roman" pitchFamily="18" charset="0"/>
              </a:rPr>
              <a:t>For Example:</a:t>
            </a:r>
            <a:r>
              <a:rPr lang="en-US" altLang="en-US" i="1"/>
              <a:t> </a:t>
            </a:r>
          </a:p>
          <a:p>
            <a:pPr lvl="2" algn="ctr">
              <a:lnSpc>
                <a:spcPct val="90000"/>
              </a:lnSpc>
            </a:pPr>
            <a:r>
              <a:rPr lang="en-US" altLang="en-US" sz="2800"/>
              <a:t>Luisa </a:t>
            </a:r>
            <a:r>
              <a:rPr lang="en-US" altLang="en-US" sz="2800">
                <a:solidFill>
                  <a:srgbClr val="0000FF"/>
                </a:solidFill>
              </a:rPr>
              <a:t>mira</a:t>
            </a:r>
            <a:r>
              <a:rPr lang="en-US" altLang="en-US" sz="2800"/>
              <a:t>    </a:t>
            </a:r>
            <a:r>
              <a:rPr lang="en-US" altLang="en-US" sz="2800">
                <a:solidFill>
                  <a:srgbClr val="CC0099"/>
                </a:solidFill>
              </a:rPr>
              <a:t>la profesora</a:t>
            </a:r>
            <a:r>
              <a:rPr lang="en-US" altLang="en-US" sz="2800"/>
              <a:t>.</a:t>
            </a:r>
          </a:p>
          <a:p>
            <a:pPr lvl="2" algn="ctr">
              <a:lnSpc>
                <a:spcPct val="90000"/>
              </a:lnSpc>
            </a:pPr>
            <a:endParaRPr lang="en-US" altLang="en-US" sz="2800"/>
          </a:p>
          <a:p>
            <a:pPr lvl="2" algn="ctr">
              <a:lnSpc>
                <a:spcPct val="90000"/>
              </a:lnSpc>
            </a:pPr>
            <a:r>
              <a:rPr lang="en-US" altLang="en-US" sz="2800"/>
              <a:t>Luisa </a:t>
            </a:r>
            <a:r>
              <a:rPr lang="en-US" altLang="en-US" sz="2800">
                <a:solidFill>
                  <a:srgbClr val="0000FF"/>
                </a:solidFill>
              </a:rPr>
              <a:t>mira</a:t>
            </a:r>
            <a:r>
              <a:rPr lang="en-US" altLang="en-US" sz="2800"/>
              <a:t> </a:t>
            </a:r>
            <a:r>
              <a:rPr lang="en-US" altLang="en-US" sz="2800">
                <a:solidFill>
                  <a:srgbClr val="CC0099"/>
                </a:solidFill>
              </a:rPr>
              <a:t>la fotografia</a:t>
            </a:r>
            <a:r>
              <a:rPr lang="en-US" altLang="en-US" sz="2800"/>
              <a:t>.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 flipV="1">
            <a:off x="4191000" y="4724400"/>
            <a:ext cx="0" cy="304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733800" y="4343400"/>
            <a:ext cx="8461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0000FF"/>
                </a:solidFill>
                <a:latin typeface="Times New Roman" pitchFamily="18" charset="0"/>
              </a:rPr>
              <a:t>action</a:t>
            </a:r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V="1">
            <a:off x="5867400" y="4800600"/>
            <a:ext cx="0" cy="304800"/>
          </a:xfrm>
          <a:prstGeom prst="line">
            <a:avLst/>
          </a:prstGeom>
          <a:noFill/>
          <a:ln w="28575">
            <a:solidFill>
              <a:srgbClr val="CC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5410200" y="4403725"/>
            <a:ext cx="10747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CC0099"/>
                </a:solidFill>
                <a:latin typeface="Times New Roman" pitchFamily="18" charset="0"/>
              </a:rPr>
              <a:t>person?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4343400" y="4876800"/>
            <a:ext cx="914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 flipV="1">
            <a:off x="4724400" y="4876800"/>
            <a:ext cx="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1" name="Oval 11"/>
          <p:cNvSpPr>
            <a:spLocks noChangeArrowheads="1"/>
          </p:cNvSpPr>
          <p:nvPr/>
        </p:nvSpPr>
        <p:spPr bwMode="auto">
          <a:xfrm>
            <a:off x="4572000" y="5105400"/>
            <a:ext cx="304800" cy="304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3810000" y="5486400"/>
            <a:ext cx="8461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0000FF"/>
                </a:solidFill>
                <a:latin typeface="Times New Roman" pitchFamily="18" charset="0"/>
              </a:rPr>
              <a:t>action</a:t>
            </a:r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V="1">
            <a:off x="4267200" y="5791200"/>
            <a:ext cx="0" cy="304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 flipV="1">
            <a:off x="5791200" y="5791200"/>
            <a:ext cx="0" cy="304800"/>
          </a:xfrm>
          <a:prstGeom prst="line">
            <a:avLst/>
          </a:prstGeom>
          <a:noFill/>
          <a:ln w="28575">
            <a:solidFill>
              <a:srgbClr val="CC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5402263" y="5470525"/>
            <a:ext cx="10747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CC0099"/>
                </a:solidFill>
                <a:latin typeface="Times New Roman" pitchFamily="18" charset="0"/>
              </a:rPr>
              <a:t>Person?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4570413" y="4967288"/>
            <a:ext cx="3825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4495800" y="44958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FF0000"/>
                </a:solidFill>
                <a:latin typeface="Times New Roman" pitchFamily="18" charset="0"/>
              </a:rPr>
              <a:t>yes</a:t>
            </a:r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>
            <a:off x="4495800" y="5943600"/>
            <a:ext cx="914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4648200" y="5622925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FF0000"/>
                </a:solidFill>
                <a:latin typeface="Times New Roman" pitchFamily="18" charset="0"/>
              </a:rPr>
              <a:t>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-1524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52400" y="609600"/>
            <a:ext cx="86868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s-ES_tradnl" kern="0" smtClean="0"/>
              <a:t>Copia y responde: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Cómo vas a la escuela, ¿en carro o a pie?</a:t>
            </a:r>
          </a:p>
          <a:p>
            <a:pPr marL="514350" indent="-514350">
              <a:buFont typeface="+mj-lt"/>
              <a:buAutoNum type="arabicPeriod"/>
            </a:pPr>
            <a:endParaRPr lang="es-ES_tradnl" kern="0" smtClean="0"/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Tu escuela, ¿esta lejos o cerca de tu casa?</a:t>
            </a:r>
          </a:p>
          <a:p>
            <a:pPr marL="514350" indent="-514350">
              <a:buFont typeface="+mj-lt"/>
              <a:buAutoNum type="arabicPeriod"/>
            </a:pPr>
            <a:endParaRPr lang="es-ES_tradnl" kern="0" smtClean="0"/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¿A quien das tu examen?</a:t>
            </a:r>
          </a:p>
          <a:p>
            <a:pPr marL="514350" indent="-514350">
              <a:buFont typeface="+mj-lt"/>
              <a:buAutoNum type="arabicPeriod"/>
            </a:pPr>
            <a:endParaRPr lang="es-ES_tradnl" kern="0" smtClean="0"/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Después de las clases, ¿vas a casa?</a:t>
            </a:r>
          </a:p>
          <a:p>
            <a:pPr marL="514350" indent="-514350">
              <a:buFont typeface="+mj-lt"/>
              <a:buAutoNum type="arabicPeriod"/>
            </a:pPr>
            <a:endParaRPr lang="es-ES_tradnl" kern="0" smtClean="0"/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¿Estas en la clase de arte o en la clase de español?</a:t>
            </a:r>
            <a:endParaRPr lang="es-ES_tradnl" kern="0" dirty="0"/>
          </a:p>
        </p:txBody>
      </p:sp>
    </p:spTree>
    <p:extLst>
      <p:ext uri="{BB962C8B-B14F-4D97-AF65-F5344CB8AC3E}">
        <p14:creationId xmlns:p14="http://schemas.microsoft.com/office/powerpoint/2010/main" val="346380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smtClean="0"/>
              <a:t>Copy and rewrite each sentence with the new subject.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Yo estoy regular.    Él ______ regular.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Ella va a casa.	   Tú ______ a casa.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Nosotros damos el proyecto al profesor.</a:t>
            </a:r>
          </a:p>
          <a:p>
            <a:pPr marL="0" indent="0">
              <a:buFontTx/>
              <a:buNone/>
            </a:pPr>
            <a:r>
              <a:rPr lang="en-US" kern="0" smtClean="0"/>
              <a:t>    Yo _______ el proyecto al profesor.</a:t>
            </a:r>
          </a:p>
          <a:p>
            <a:pPr marL="0" indent="0">
              <a:buFontTx/>
              <a:buNone/>
            </a:pPr>
            <a:r>
              <a:rPr lang="en-US" kern="0" smtClean="0"/>
              <a:t>4. ¿Quiénes van? 	    Usted _______.</a:t>
            </a:r>
          </a:p>
          <a:p>
            <a:pPr marL="514350" indent="-514350">
              <a:buFont typeface="+mj-lt"/>
              <a:buAutoNum type="arabicPeriod"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36149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7979</TotalTime>
  <Words>233</Words>
  <Application>Microsoft Office PowerPoint</Application>
  <PresentationFormat>On-screen Show (4:3)</PresentationFormat>
  <Paragraphs>69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Proposito 70b     11/05/17 Actividad Incial</vt:lpstr>
      <vt:lpstr>Repaso de las CONTRACCIONES</vt:lpstr>
      <vt:lpstr>Practica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Clase 11 IL La fecha es el 15 de noviembre del 2011</dc:title>
  <dc:creator>Helen Zumaeta</dc:creator>
  <cp:lastModifiedBy>Helen Zumaeta</cp:lastModifiedBy>
  <cp:revision>56</cp:revision>
  <cp:lastPrinted>2016-05-31T14:55:04Z</cp:lastPrinted>
  <dcterms:created xsi:type="dcterms:W3CDTF">2011-11-18T04:27:42Z</dcterms:created>
  <dcterms:modified xsi:type="dcterms:W3CDTF">2017-05-11T18:29:10Z</dcterms:modified>
</cp:coreProperties>
</file>